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9"/>
  </p:notesMasterIdLst>
  <p:sldIdLst>
    <p:sldId id="264" r:id="rId2"/>
    <p:sldId id="355" r:id="rId3"/>
    <p:sldId id="408" r:id="rId4"/>
    <p:sldId id="417" r:id="rId5"/>
    <p:sldId id="419" r:id="rId6"/>
    <p:sldId id="418" r:id="rId7"/>
    <p:sldId id="421" r:id="rId8"/>
    <p:sldId id="422" r:id="rId9"/>
    <p:sldId id="423" r:id="rId10"/>
    <p:sldId id="451" r:id="rId11"/>
    <p:sldId id="414" r:id="rId12"/>
    <p:sldId id="424" r:id="rId13"/>
    <p:sldId id="425" r:id="rId14"/>
    <p:sldId id="426" r:id="rId15"/>
    <p:sldId id="427" r:id="rId16"/>
    <p:sldId id="429" r:id="rId17"/>
    <p:sldId id="428" r:id="rId18"/>
    <p:sldId id="430" r:id="rId19"/>
    <p:sldId id="286" r:id="rId20"/>
    <p:sldId id="431" r:id="rId21"/>
    <p:sldId id="432" r:id="rId22"/>
    <p:sldId id="433" r:id="rId23"/>
    <p:sldId id="301" r:id="rId24"/>
    <p:sldId id="436" r:id="rId25"/>
    <p:sldId id="435" r:id="rId26"/>
    <p:sldId id="437" r:id="rId27"/>
    <p:sldId id="438" r:id="rId28"/>
    <p:sldId id="439" r:id="rId29"/>
    <p:sldId id="440" r:id="rId30"/>
    <p:sldId id="441" r:id="rId31"/>
    <p:sldId id="442" r:id="rId32"/>
    <p:sldId id="289" r:id="rId33"/>
    <p:sldId id="291" r:id="rId34"/>
    <p:sldId id="448" r:id="rId35"/>
    <p:sldId id="444" r:id="rId36"/>
    <p:sldId id="443" r:id="rId37"/>
    <p:sldId id="446" r:id="rId38"/>
    <p:sldId id="447" r:id="rId39"/>
    <p:sldId id="449" r:id="rId40"/>
    <p:sldId id="335" r:id="rId41"/>
    <p:sldId id="307" r:id="rId42"/>
    <p:sldId id="450" r:id="rId43"/>
    <p:sldId id="452" r:id="rId44"/>
    <p:sldId id="453" r:id="rId45"/>
    <p:sldId id="454" r:id="rId46"/>
    <p:sldId id="455" r:id="rId47"/>
    <p:sldId id="456" r:id="rId48"/>
  </p:sldIdLst>
  <p:sldSz cx="9144000" cy="6858000" type="screen4x3"/>
  <p:notesSz cx="6858000" cy="9144000"/>
  <p:embeddedFontLst>
    <p:embeddedFont>
      <p:font typeface="Calibri" pitchFamily="34" charset="0"/>
      <p:regular r:id="rId50"/>
      <p:bold r:id="rId51"/>
      <p:italic r:id="rId52"/>
      <p:boldItalic r:id="rId53"/>
    </p:embeddedFont>
    <p:embeddedFont>
      <p:font typeface="A Chamran" pitchFamily="2" charset="-78"/>
      <p:regular r:id="rId54"/>
    </p:embeddedFont>
    <p:embeddedFont>
      <p:font typeface="A Rezvan" pitchFamily="2" charset="-78"/>
      <p:regular r:id="rId55"/>
    </p:embeddedFont>
    <p:embeddedFont>
      <p:font typeface="H_Techno" pitchFamily="18" charset="-78"/>
      <p:regular r:id="rId56"/>
    </p:embeddedFont>
    <p:embeddedFont>
      <p:font typeface="Iranian Sans" pitchFamily="2" charset="-78"/>
      <p:regular r:id="rId57"/>
      <p:bold r:id="rId58"/>
    </p:embeddedFont>
    <p:embeddedFont>
      <p:font typeface="B Homa" pitchFamily="2" charset="-78"/>
      <p:regular r:id="rId59"/>
    </p:embeddedFont>
    <p:embeddedFont>
      <p:font typeface="B Titr" pitchFamily="2" charset="-78"/>
      <p:bold r:id="rId60"/>
    </p:embeddedFont>
    <p:embeddedFont>
      <p:font typeface="B Vahid" pitchFamily="2" charset="-78"/>
      <p:bold r:id="rId61"/>
    </p:embeddedFont>
    <p:embeddedFont>
      <p:font typeface="A KORDi" pitchFamily="2" charset="-78"/>
      <p:regular r:id="rId62"/>
    </p:embeddedFont>
    <p:embeddedFont>
      <p:font typeface="B Yekan" pitchFamily="2" charset="-78"/>
      <p:regular r:id="rId63"/>
    </p:embeddedFont>
    <p:embeddedFont>
      <p:font typeface="Dast Nevis" pitchFamily="66" charset="-78"/>
      <p:regular r:id="rId64"/>
    </p:embeddedFont>
    <p:embeddedFont>
      <p:font typeface="B Koodak" pitchFamily="2" charset="-78"/>
      <p:bold r:id="rId65"/>
    </p:embeddedFont>
    <p:embeddedFont>
      <p:font typeface="A Fetne" pitchFamily="2" charset="-78"/>
      <p:bold r:id="rId66"/>
    </p:embeddedFont>
    <p:embeddedFont>
      <p:font typeface="B Traffic" pitchFamily="2" charset="-78"/>
      <p:regular r:id="rId67"/>
      <p:bold r:id="rId68"/>
    </p:embeddedFont>
    <p:embeddedFont>
      <p:font typeface="A Rezvan-fat" pitchFamily="2" charset="-78"/>
      <p:regular r:id="rId69"/>
    </p:embeddedFont>
    <p:embeddedFont>
      <p:font typeface="B Zar" pitchFamily="2" charset="-78"/>
      <p:regular r:id="rId70"/>
      <p:bold r:id="rId71"/>
    </p:embeddedFont>
    <p:embeddedFont>
      <p:font typeface="B Elm" pitchFamily="2" charset="-78"/>
      <p:regular r:id="rId72"/>
      <p:italic r:id="rId7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0D0D0D"/>
    <a:srgbClr val="558ED5"/>
    <a:srgbClr val="CC99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711" autoAdjust="0"/>
  </p:normalViewPr>
  <p:slideViewPr>
    <p:cSldViewPr>
      <p:cViewPr>
        <p:scale>
          <a:sx n="50" d="100"/>
          <a:sy n="50" d="100"/>
        </p:scale>
        <p:origin x="-1734" y="-4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font" Target="fonts/font19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font" Target="fonts/font17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61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font" Target="fonts/font16.fntdata"/><Relationship Id="rId73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69" Type="http://schemas.openxmlformats.org/officeDocument/2006/relationships/font" Target="fonts/font20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72" Type="http://schemas.openxmlformats.org/officeDocument/2006/relationships/font" Target="fonts/font2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font" Target="fonts/font1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70" Type="http://schemas.openxmlformats.org/officeDocument/2006/relationships/font" Target="fonts/font21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49C9C-95BA-4D21-88E3-D3A1430CB8BB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A481E-DE39-44B8-9CB2-EC41020F86C1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E36590-9BB9-495A-B191-ABF776F120B8}" type="datetimeFigureOut">
              <a:rPr lang="en-US" smtClean="0"/>
              <a:pPr/>
              <a:t>7/23/2015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9DB08D-7735-47A8-B9F7-82EFCB3E19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ss-3183453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ss-31834538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://www.slideshare.net/mahdinasseri/ss-31834538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hyperlink" Target="http://www.slideshare.net/mahdinasseri/who-does-put-his-wallet-on-my-table-customer-segment-in-business-model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hyperlink" Target="http://www.slideshare.net/mahdinasseri/why-do-they-become-my-customer-value-proposition-in-business-mode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5" descr="D:\BM workshop\pics\blaze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876800" y="-184458"/>
            <a:ext cx="4086225" cy="6537960"/>
          </a:xfrm>
          <a:prstGeom prst="rect">
            <a:avLst/>
          </a:prstGeom>
          <a:noFill/>
        </p:spPr>
      </p:pic>
      <p:sp>
        <p:nvSpPr>
          <p:cNvPr id="21508" name="AutoShape 4" descr="Perfect Fit for Blazers and Suit Jackets"/>
          <p:cNvSpPr>
            <a:spLocks noChangeAspect="1" noChangeArrowheads="1"/>
          </p:cNvSpPr>
          <p:nvPr/>
        </p:nvSpPr>
        <p:spPr bwMode="auto">
          <a:xfrm>
            <a:off x="511441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 rot="13641836">
            <a:off x="5245790" y="5485138"/>
            <a:ext cx="13564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>
                <a:solidFill>
                  <a:schemeClr val="accent1">
                    <a:lumMod val="40000"/>
                    <a:lumOff val="60000"/>
                  </a:schemeClr>
                </a:solidFill>
                <a:cs typeface="A Chamran" pitchFamily="2" charset="-78"/>
              </a:rPr>
              <a:t>باشم؟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cs typeface="A Chamr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701695"/>
            <a:ext cx="4105611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4800" dirty="0" smtClean="0">
                <a:solidFill>
                  <a:schemeClr val="accent6"/>
                </a:solidFill>
                <a:latin typeface="A Rezvan" pitchFamily="2" charset="-78"/>
                <a:cs typeface="A Rezvan" pitchFamily="2" charset="-78"/>
              </a:rPr>
              <a:t>بوم ارزش</a:t>
            </a:r>
            <a:r>
              <a:rPr lang="fa-IR" sz="4800" baseline="0" dirty="0" smtClean="0">
                <a:solidFill>
                  <a:schemeClr val="accent6"/>
                </a:solidFill>
                <a:latin typeface="A Rezvan" pitchFamily="2" charset="-78"/>
                <a:cs typeface="A Rezvan" pitchFamily="2" charset="-78"/>
              </a:rPr>
              <a:t> پيشنهادی</a:t>
            </a:r>
          </a:p>
          <a:p>
            <a:pPr algn="ctr" rtl="1"/>
            <a:r>
              <a:rPr lang="fa-IR" sz="4400" dirty="0" smtClean="0">
                <a:solidFill>
                  <a:schemeClr val="bg1">
                    <a:lumMod val="95000"/>
                  </a:schemeClr>
                </a:solidFill>
                <a:latin typeface="H_Techno" pitchFamily="18" charset="-78"/>
                <a:cs typeface="H_Techno" pitchFamily="18" charset="-78"/>
              </a:rPr>
              <a:t>چيست؟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H_Techno" pitchFamily="18" charset="-78"/>
              <a:cs typeface="H_Techno" pitchFamily="18" charset="-78"/>
            </a:endParaRPr>
          </a:p>
        </p:txBody>
      </p:sp>
      <p:sp>
        <p:nvSpPr>
          <p:cNvPr id="10" name="Rectangle 9"/>
          <p:cNvSpPr/>
          <p:nvPr/>
        </p:nvSpPr>
        <p:spPr>
          <a:xfrm rot="18118783">
            <a:off x="4629494" y="248063"/>
            <a:ext cx="1467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A Chamran" pitchFamily="2" charset="-78"/>
              </a:rPr>
              <a:t>چگونه</a:t>
            </a:r>
            <a:r>
              <a:rPr lang="fa-IR" sz="4400" baseline="0" dirty="0" smtClean="0">
                <a:cs typeface="A Chamran" pitchFamily="2" charset="-78"/>
              </a:rPr>
              <a:t> </a:t>
            </a:r>
            <a:endParaRPr lang="en-US" sz="4400" dirty="0">
              <a:cs typeface="A Chamr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 rot="17127092">
            <a:off x="3399128" y="1597726"/>
            <a:ext cx="2489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7200" dirty="0">
                <a:solidFill>
                  <a:srgbClr val="FFFF00"/>
                </a:solidFill>
                <a:cs typeface="A Chamran" pitchFamily="2" charset="-78"/>
              </a:rPr>
              <a:t>برازنده </a:t>
            </a:r>
            <a:endParaRPr lang="en-US" sz="7200" dirty="0">
              <a:solidFill>
                <a:srgbClr val="FFFF00"/>
              </a:solidFill>
              <a:cs typeface="A Chamr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15175501">
            <a:off x="3596934" y="4004451"/>
            <a:ext cx="25010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>
                <a:solidFill>
                  <a:srgbClr val="FFFF00"/>
                </a:solidFill>
                <a:cs typeface="A Chamran" pitchFamily="2" charset="-78"/>
              </a:rPr>
              <a:t>مشتری</a:t>
            </a:r>
            <a:r>
              <a:rPr lang="fa-IR" sz="6600" dirty="0">
                <a:solidFill>
                  <a:srgbClr val="002060"/>
                </a:solidFill>
                <a:cs typeface="A Chamran" pitchFamily="2" charset="-78"/>
              </a:rPr>
              <a:t> </a:t>
            </a:r>
            <a:endParaRPr lang="en-US" sz="6600" dirty="0">
              <a:solidFill>
                <a:srgbClr val="002060"/>
              </a:solidFill>
              <a:cs typeface="A Chamran" pitchFamily="2" charset="-78"/>
            </a:endParaRPr>
          </a:p>
        </p:txBody>
      </p:sp>
      <p:pic>
        <p:nvPicPr>
          <p:cNvPr id="30724" name="Picture 4" descr="D:\BM workshop\pics\VPC\value-proposition-canvas-explained-4-638.png"/>
          <p:cNvPicPr>
            <a:picLocks noChangeAspect="1" noChangeArrowheads="1"/>
          </p:cNvPicPr>
          <p:nvPr/>
        </p:nvPicPr>
        <p:blipFill>
          <a:blip r:embed="rId4" cstate="print"/>
          <a:srcRect r="15556" b="8244"/>
          <a:stretch>
            <a:fillRect/>
          </a:stretch>
        </p:blipFill>
        <p:spPr bwMode="auto">
          <a:xfrm>
            <a:off x="0" y="2438400"/>
            <a:ext cx="4419600" cy="3605464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304800" y="533400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2000" baseline="0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Proposition Canvas</a:t>
            </a:r>
            <a:endParaRPr lang="en-US" sz="2000" dirty="0">
              <a:solidFill>
                <a:schemeClr val="accent6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6396335"/>
            <a:ext cx="9144000" cy="40011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latin typeface="Iranian Sans" pitchFamily="2" charset="-78"/>
                <a:cs typeface="B Homa" pitchFamily="2" charset="-78"/>
              </a:rPr>
              <a:t>کارگاه طراحی مدل کسب و کار / مهدی ناصری / شهرک علمی تحقیقاتی اصفهان / 9 تیر 1394</a:t>
            </a:r>
            <a:endParaRPr lang="en-US" sz="2000" dirty="0">
              <a:latin typeface="Iranian Sans" pitchFamily="2" charset="-78"/>
              <a:cs typeface="B Homa" pitchFamily="2" charset="-78"/>
            </a:endParaRPr>
          </a:p>
        </p:txBody>
      </p:sp>
      <p:pic>
        <p:nvPicPr>
          <p:cNvPr id="16" name="Picture 2" descr="D:\dropbox\Dropbox\work\my 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001000" y="0"/>
            <a:ext cx="1143000" cy="9534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D:\BM workshop\pics\Business-Model-Canvas-cs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90600"/>
            <a:ext cx="9144000" cy="426353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56388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cs typeface="B Yekan" pitchFamily="2" charset="-78"/>
              </a:rPr>
              <a:t>اگر با بوم مدل کسب و کار آشنایی ندارید، روی عکس فوق کلیک کرده و ابتدا با این بوم آشنا شوید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4693384"/>
            <a:ext cx="914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Yekan" pitchFamily="2" charset="-78"/>
              </a:rPr>
              <a:t>بوم مدل کسب و کار کمک می‌کند تا </a:t>
            </a:r>
          </a:p>
          <a:p>
            <a:pPr algn="ctr" rtl="1"/>
            <a:r>
              <a:rPr lang="fa-IR" sz="3600" dirty="0" smtClean="0">
                <a:solidFill>
                  <a:schemeClr val="tx2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برای کسب و کار خودتان </a:t>
            </a:r>
          </a:p>
          <a:p>
            <a:pPr algn="ctr" rtl="1"/>
            <a:r>
              <a:rPr lang="fa-IR" sz="3600" dirty="0" smtClean="0">
                <a:cs typeface="B Yekan" pitchFamily="2" charset="-78"/>
              </a:rPr>
              <a:t>ارزش خلق کنید</a:t>
            </a:r>
            <a:endParaRPr lang="en-US" sz="3600" dirty="0">
              <a:cs typeface="B Yekan" pitchFamily="2" charset="-78"/>
            </a:endParaRPr>
          </a:p>
        </p:txBody>
      </p:sp>
      <p:pic>
        <p:nvPicPr>
          <p:cNvPr id="110595" name="Picture 3" descr="D:\BM workshop\pics\Business-Model-Canvas-2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4263535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63362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cs typeface="B Yekan" pitchFamily="2" charset="-78"/>
              </a:rPr>
              <a:t>اگر با بوم مدل کسب و کار آشنایی ندارید، روی عکس فوق کلیک کرده و ابتدا با این بوم آشنا شوید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D:\BM workshop\pics\VPC\vpc.png"/>
          <p:cNvPicPr>
            <a:picLocks noChangeAspect="1" noChangeArrowheads="1"/>
          </p:cNvPicPr>
          <p:nvPr/>
        </p:nvPicPr>
        <p:blipFill>
          <a:blip r:embed="rId3" cstate="print"/>
          <a:srcRect l="49723"/>
          <a:stretch>
            <a:fillRect/>
          </a:stretch>
        </p:blipFill>
        <p:spPr bwMode="auto">
          <a:xfrm>
            <a:off x="6476999" y="4398034"/>
            <a:ext cx="1830113" cy="2002766"/>
          </a:xfrm>
          <a:prstGeom prst="rect">
            <a:avLst/>
          </a:prstGeom>
          <a:noFill/>
        </p:spPr>
      </p:pic>
      <p:pic>
        <p:nvPicPr>
          <p:cNvPr id="110595" name="Picture 3" descr="D:\BM workshop\pics\Business-Model-Canvas-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4263535"/>
          </a:xfrm>
          <a:prstGeom prst="rect">
            <a:avLst/>
          </a:prstGeom>
          <a:noFill/>
        </p:spPr>
      </p:pic>
      <p:cxnSp>
        <p:nvCxnSpPr>
          <p:cNvPr id="32" name="Straight Arrow Connector 31"/>
          <p:cNvCxnSpPr/>
          <p:nvPr/>
        </p:nvCxnSpPr>
        <p:spPr>
          <a:xfrm rot="5400000">
            <a:off x="6629400" y="3124200"/>
            <a:ext cx="2286000" cy="45720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657271" y="4419600"/>
            <a:ext cx="1819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00" dirty="0" smtClean="0">
                <a:cs typeface="B Yekan" pitchFamily="2" charset="-78"/>
              </a:rPr>
              <a:t>طرف مشتری</a:t>
            </a:r>
            <a:endParaRPr lang="en-US" sz="28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 descr="D:\BM workshop\pics\VPC\vpc.png"/>
          <p:cNvPicPr>
            <a:picLocks noChangeAspect="1" noChangeArrowheads="1"/>
          </p:cNvPicPr>
          <p:nvPr/>
        </p:nvPicPr>
        <p:blipFill>
          <a:blip r:embed="rId3" cstate="print"/>
          <a:srcRect l="49723"/>
          <a:stretch>
            <a:fillRect/>
          </a:stretch>
        </p:blipFill>
        <p:spPr bwMode="auto">
          <a:xfrm>
            <a:off x="6476999" y="4398034"/>
            <a:ext cx="1830113" cy="2002766"/>
          </a:xfrm>
          <a:prstGeom prst="rect">
            <a:avLst/>
          </a:prstGeom>
          <a:noFill/>
        </p:spPr>
      </p:pic>
      <p:pic>
        <p:nvPicPr>
          <p:cNvPr id="110595" name="Picture 3" descr="D:\BM workshop\pics\Business-Model-Canvas-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4263535"/>
          </a:xfrm>
          <a:prstGeom prst="rect">
            <a:avLst/>
          </a:prstGeom>
          <a:noFill/>
        </p:spPr>
      </p:pic>
      <p:cxnSp>
        <p:nvCxnSpPr>
          <p:cNvPr id="31" name="Straight Arrow Connector 30"/>
          <p:cNvCxnSpPr/>
          <p:nvPr/>
        </p:nvCxnSpPr>
        <p:spPr>
          <a:xfrm rot="5400000">
            <a:off x="2286000" y="2438400"/>
            <a:ext cx="2286000" cy="167640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rot="5400000">
            <a:off x="6629400" y="3124200"/>
            <a:ext cx="2286000" cy="457200"/>
          </a:xfrm>
          <a:prstGeom prst="straightConnector1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4657271" y="4419600"/>
            <a:ext cx="18197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00" dirty="0" smtClean="0">
                <a:cs typeface="B Yekan" pitchFamily="2" charset="-78"/>
              </a:rPr>
              <a:t>طرف مشتری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1800" y="5715000"/>
            <a:ext cx="16818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800" dirty="0" smtClean="0">
                <a:cs typeface="B Yekan" pitchFamily="2" charset="-78"/>
              </a:rPr>
              <a:t>طرف ارزش</a:t>
            </a:r>
            <a:endParaRPr lang="en-US" sz="2800" dirty="0">
              <a:cs typeface="B Yekan" pitchFamily="2" charset="-78"/>
            </a:endParaRPr>
          </a:p>
        </p:txBody>
      </p:sp>
      <p:pic>
        <p:nvPicPr>
          <p:cNvPr id="11" name="Picture 3" descr="D:\BM workshop\pics\VPC\vpc.png"/>
          <p:cNvPicPr>
            <a:picLocks noChangeAspect="1" noChangeArrowheads="1"/>
          </p:cNvPicPr>
          <p:nvPr/>
        </p:nvPicPr>
        <p:blipFill>
          <a:blip r:embed="rId5" cstate="print"/>
          <a:srcRect r="51225"/>
          <a:stretch>
            <a:fillRect/>
          </a:stretch>
        </p:blipFill>
        <p:spPr bwMode="auto">
          <a:xfrm>
            <a:off x="990600" y="4419600"/>
            <a:ext cx="1828800" cy="20629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D:\BM workshop\pics\VPC\value_proposition_designer_draf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9144000" cy="645223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D:\BM workshop\pics\VPC\value_proposition_designer_draf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"/>
            <a:ext cx="9144000" cy="645223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52400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هدف </a:t>
            </a:r>
            <a:r>
              <a:rPr lang="fa-IR" sz="3600" dirty="0" smtClean="0">
                <a:solidFill>
                  <a:srgbClr val="FFC000"/>
                </a:solidFill>
                <a:cs typeface="B Yekan" pitchFamily="2" charset="-78"/>
              </a:rPr>
              <a:t>بوم ارزش پیشنهادی</a:t>
            </a:r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، کمک به </a:t>
            </a:r>
          </a:p>
          <a:p>
            <a:pPr algn="ctr" rtl="1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Chamran" pitchFamily="2" charset="-78"/>
              </a:rPr>
              <a:t>خلق ارزش برای مشتری است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Chamran" pitchFamily="2" charset="-78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D:\BM workshop\pics\VPC\value_proposition_designer_draf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"/>
            <a:ext cx="9144000" cy="645223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52400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هدف </a:t>
            </a:r>
            <a:r>
              <a:rPr lang="fa-IR" sz="3600" dirty="0" smtClean="0">
                <a:solidFill>
                  <a:srgbClr val="FFC000"/>
                </a:solidFill>
                <a:cs typeface="B Yekan" pitchFamily="2" charset="-78"/>
              </a:rPr>
              <a:t>بوم ارزش پیشنهادی</a:t>
            </a:r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، کمک به </a:t>
            </a:r>
          </a:p>
          <a:p>
            <a:pPr algn="ctr" rtl="1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Chamran" pitchFamily="2" charset="-78"/>
              </a:rPr>
              <a:t>خلق ارزش برای مشتری است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Chamr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45804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شناخت بهتر مشتری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 descr="D:\BM workshop\pics\VPC\value_proposition_designer_draf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381000"/>
            <a:ext cx="9144000" cy="6452236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524000"/>
            <a:ext cx="91440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هدف </a:t>
            </a:r>
            <a:r>
              <a:rPr lang="fa-IR" sz="3600" dirty="0" smtClean="0">
                <a:solidFill>
                  <a:srgbClr val="FFC000"/>
                </a:solidFill>
                <a:cs typeface="B Yekan" pitchFamily="2" charset="-78"/>
              </a:rPr>
              <a:t>بوم ارزش پیشنهادی</a:t>
            </a:r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، کمک به </a:t>
            </a:r>
          </a:p>
          <a:p>
            <a:pPr algn="ctr" rtl="1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Chamran" pitchFamily="2" charset="-78"/>
              </a:rPr>
              <a:t>خلق ارزش برای مشتری است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Chamr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045804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شناخت بهتر مشتری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724400"/>
            <a:ext cx="9144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اطمینان از تناسب بین محصول با نیاز مشتریان</a:t>
            </a:r>
            <a:endParaRPr lang="en-US" sz="44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786" name="Picture 2" descr="D:\BM workshop\pics\VPC\img_2005.jpg"/>
          <p:cNvPicPr>
            <a:picLocks noChangeAspect="1" noChangeArrowheads="1"/>
          </p:cNvPicPr>
          <p:nvPr/>
        </p:nvPicPr>
        <p:blipFill>
          <a:blip r:embed="rId3" cstate="print"/>
          <a:srcRect l="5916" r="518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304800"/>
            <a:ext cx="9144000" cy="37702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3900" dirty="0" smtClean="0">
                <a:solidFill>
                  <a:srgbClr val="FFFF00"/>
                </a:solidFill>
                <a:latin typeface="B Ali"/>
                <a:cs typeface="B Vahid" pitchFamily="2" charset="-78"/>
              </a:rPr>
              <a:t>به جای</a:t>
            </a:r>
            <a:endParaRPr lang="en-US" sz="23900" dirty="0">
              <a:solidFill>
                <a:srgbClr val="FFFF00"/>
              </a:solidFill>
              <a:latin typeface="B Ali"/>
              <a:cs typeface="B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4315361"/>
            <a:ext cx="914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تحمیل یک محصول، فناوری و یا خدمتی که </a:t>
            </a:r>
          </a:p>
          <a:p>
            <a:pPr algn="ctr" rtl="1"/>
            <a:r>
              <a:rPr lang="fa-IR" sz="6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به هیچ درد مشتری نمی‌خورد</a:t>
            </a:r>
            <a:endParaRPr lang="en-US" sz="6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11667" t="44450" r="16667" b="42468"/>
          <a:stretch>
            <a:fillRect/>
          </a:stretch>
        </p:blipFill>
        <p:spPr bwMode="auto">
          <a:xfrm>
            <a:off x="270164" y="2438400"/>
            <a:ext cx="83404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3276600" y="1676400"/>
            <a:ext cx="2514600" cy="2667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52400" y="3840540"/>
            <a:ext cx="304800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solidFill>
                  <a:schemeClr val="bg2">
                    <a:lumMod val="25000"/>
                  </a:schemeClr>
                </a:solidFill>
                <a:latin typeface="Iranian Sans" pitchFamily="2" charset="-78"/>
                <a:cs typeface="Dast Nevis" pitchFamily="66" charset="-78"/>
              </a:rPr>
              <a:t>چه؟</a:t>
            </a:r>
            <a:endParaRPr lang="en-US" sz="9600" dirty="0">
              <a:solidFill>
                <a:schemeClr val="bg2">
                  <a:lumMod val="25000"/>
                </a:schemeClr>
              </a:solidFill>
              <a:latin typeface="Iranian Sans" pitchFamily="2" charset="-78"/>
              <a:cs typeface="Dast Nevis" pitchFamily="66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638800" y="3916740"/>
            <a:ext cx="3200400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solidFill>
                  <a:schemeClr val="bg2">
                    <a:lumMod val="25000"/>
                  </a:schemeClr>
                </a:solidFill>
                <a:latin typeface="Iranian Sans" pitchFamily="2" charset="-78"/>
                <a:cs typeface="Dast Nevis" pitchFamily="66" charset="-78"/>
              </a:rPr>
              <a:t>چرا؟</a:t>
            </a:r>
            <a:endParaRPr lang="en-US" sz="9600" dirty="0">
              <a:solidFill>
                <a:schemeClr val="bg2">
                  <a:lumMod val="25000"/>
                </a:schemeClr>
              </a:solidFill>
              <a:latin typeface="Iranian Sans" pitchFamily="2" charset="-78"/>
              <a:cs typeface="Dast Nevis" pitchFamily="66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15000" y="3468469"/>
            <a:ext cx="32004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Iranian Sans" pitchFamily="2" charset="-78"/>
                <a:cs typeface="Iranian Sans" pitchFamily="2" charset="-78"/>
              </a:rPr>
              <a:t>مشتری شما</a:t>
            </a:r>
            <a:endParaRPr lang="en-US" sz="32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52400" y="3515380"/>
            <a:ext cx="3091883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Iranian Sans" pitchFamily="2" charset="-78"/>
                <a:cs typeface="Iranian Sans" pitchFamily="2" charset="-78"/>
              </a:rPr>
              <a:t>محصول شما</a:t>
            </a:r>
            <a:endParaRPr lang="en-US" sz="32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2200" y="1828800"/>
            <a:ext cx="21336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Iranian Sans" pitchFamily="2" charset="-78"/>
                <a:cs typeface="Iranian Sans" pitchFamily="2" charset="-78"/>
              </a:rPr>
              <a:t>مشاهده</a:t>
            </a:r>
            <a:endParaRPr lang="en-US" sz="32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2400" y="1777425"/>
            <a:ext cx="3200400" cy="58477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Iranian Sans" pitchFamily="2" charset="-78"/>
                <a:cs typeface="Iranian Sans" pitchFamily="2" charset="-78"/>
              </a:rPr>
              <a:t>طراحی</a:t>
            </a:r>
            <a:endParaRPr lang="en-US" sz="32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566541" y="2489537"/>
            <a:ext cx="19960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chemeClr val="bg1"/>
                </a:solidFill>
                <a:cs typeface="A Chamran" pitchFamily="2" charset="-78"/>
              </a:rPr>
              <a:t>تناسب</a:t>
            </a:r>
            <a:endParaRPr lang="en-US" sz="6000" dirty="0">
              <a:solidFill>
                <a:schemeClr val="bg1"/>
              </a:solidFill>
              <a:cs typeface="A Chamran" pitchFamily="2" charset="-78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D:\BM workshop\pics\VPC\mistak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81000"/>
            <a:ext cx="5112876" cy="5105401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3543987" y="5410200"/>
            <a:ext cx="399981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rgbClr val="002060"/>
                </a:solidFill>
                <a:latin typeface="A Rezvan" pitchFamily="2" charset="-78"/>
                <a:cs typeface="A Chamran" pitchFamily="2" charset="-78"/>
              </a:rPr>
              <a:t>استارتاپ‌ها</a:t>
            </a:r>
            <a:endParaRPr lang="en-US" sz="8000" dirty="0">
              <a:solidFill>
                <a:srgbClr val="002060"/>
              </a:solidFill>
              <a:latin typeface="A Rezvan" pitchFamily="2" charset="-78"/>
              <a:cs typeface="A Chamr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800600" y="649337"/>
            <a:ext cx="3432350" cy="37702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3900" dirty="0" smtClean="0">
                <a:solidFill>
                  <a:schemeClr val="tx2">
                    <a:lumMod val="50000"/>
                  </a:schemeClr>
                </a:solidFill>
                <a:cs typeface="B Titr" pitchFamily="2" charset="-78"/>
              </a:rPr>
              <a:t>10 </a:t>
            </a:r>
            <a:endParaRPr lang="en-US" sz="23900" dirty="0">
              <a:solidFill>
                <a:schemeClr val="tx2">
                  <a:lumMod val="50000"/>
                </a:schemeClr>
              </a:solidFill>
              <a:cs typeface="B Titr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562600" y="3581400"/>
            <a:ext cx="2464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dirty="0" smtClean="0">
                <a:cs typeface="B Vahid" pitchFamily="2" charset="-78"/>
              </a:rPr>
              <a:t>دلیل اصلی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029200" y="4419600"/>
            <a:ext cx="331693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 smtClean="0">
                <a:solidFill>
                  <a:srgbClr val="C00000"/>
                </a:solidFill>
                <a:latin typeface="A Rezvan" pitchFamily="2" charset="-78"/>
                <a:cs typeface="A KORDi" pitchFamily="2" charset="-78"/>
              </a:rPr>
              <a:t>شکست</a:t>
            </a:r>
            <a:endParaRPr lang="en-US" sz="8800" dirty="0">
              <a:solidFill>
                <a:srgbClr val="C00000"/>
              </a:solidFill>
              <a:cs typeface="A KORDi" pitchFamily="2" charset="-78"/>
            </a:endParaRPr>
          </a:p>
        </p:txBody>
      </p:sp>
      <p:pic>
        <p:nvPicPr>
          <p:cNvPr id="7" name="Picture 2" descr="D:\dropbox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0"/>
            <a:ext cx="1143000" cy="9534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 cstate="print"/>
          <a:srcRect l="11667" t="44450" r="16667" b="42468"/>
          <a:stretch>
            <a:fillRect/>
          </a:stretch>
        </p:blipFill>
        <p:spPr bwMode="auto">
          <a:xfrm>
            <a:off x="270164" y="2438400"/>
            <a:ext cx="83404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3276600" y="1676400"/>
            <a:ext cx="2514600" cy="2667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66541" y="2489537"/>
            <a:ext cx="19960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chemeClr val="bg1"/>
                </a:solidFill>
                <a:cs typeface="A Chamran" pitchFamily="2" charset="-78"/>
              </a:rPr>
              <a:t>تناسب</a:t>
            </a:r>
            <a:endParaRPr lang="en-US" sz="60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5065693"/>
            <a:ext cx="9144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cs typeface="B Koodak" pitchFamily="2" charset="-78"/>
              </a:rPr>
              <a:t>عدم تناسب بین بازار و محصول منجر به شکست خواهد شد</a:t>
            </a:r>
          </a:p>
          <a:p>
            <a:pPr algn="ctr" rtl="1"/>
            <a:r>
              <a:rPr lang="fa-IR" sz="2800" dirty="0" smtClean="0">
                <a:cs typeface="B Koodak" pitchFamily="2" charset="-78"/>
              </a:rPr>
              <a:t>حتی برای محصولاتی مبتنی بر بهترین فناوری ولی مشتریانی نادرست</a:t>
            </a:r>
            <a:endParaRPr lang="en-US" sz="2800" dirty="0">
              <a:cs typeface="B Koodak" pitchFamily="2" charset="-78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11667" t="44450" r="16667" b="42468"/>
          <a:stretch>
            <a:fillRect/>
          </a:stretch>
        </p:blipFill>
        <p:spPr bwMode="auto">
          <a:xfrm>
            <a:off x="270164" y="2438400"/>
            <a:ext cx="83404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Oval 11"/>
          <p:cNvSpPr/>
          <p:nvPr/>
        </p:nvSpPr>
        <p:spPr>
          <a:xfrm>
            <a:off x="3276600" y="1676400"/>
            <a:ext cx="2514600" cy="26670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566541" y="2489537"/>
            <a:ext cx="199605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6000" dirty="0" smtClean="0">
                <a:solidFill>
                  <a:schemeClr val="bg1"/>
                </a:solidFill>
                <a:cs typeface="A Chamran" pitchFamily="2" charset="-78"/>
              </a:rPr>
              <a:t>تناسب</a:t>
            </a:r>
            <a:endParaRPr lang="en-US" sz="6000" dirty="0">
              <a:solidFill>
                <a:schemeClr val="bg1"/>
              </a:solidFill>
              <a:cs typeface="A Chamran" pitchFamily="2" charset="-78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6781800" y="2362200"/>
            <a:ext cx="1219200" cy="1295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66800" y="2362200"/>
            <a:ext cx="1219200" cy="12954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026315" y="2753380"/>
            <a:ext cx="77457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بازار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066800" y="2753380"/>
            <a:ext cx="118333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محصول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4134922"/>
            <a:ext cx="9144000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16600" dirty="0" smtClean="0">
                <a:cs typeface="A Fetne" pitchFamily="2" charset="-78"/>
              </a:rPr>
              <a:t>هدف</a:t>
            </a:r>
            <a:endParaRPr lang="en-US" sz="16600" dirty="0">
              <a:cs typeface="A Fetne" pitchFamily="2" charset="-78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581400" y="1981200"/>
            <a:ext cx="1905000" cy="19812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>
            <a:off x="4038600" y="2438400"/>
            <a:ext cx="1066800" cy="114300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11667" t="44450" r="16667" b="42468"/>
          <a:stretch>
            <a:fillRect/>
          </a:stretch>
        </p:blipFill>
        <p:spPr bwMode="auto">
          <a:xfrm>
            <a:off x="270164" y="2438400"/>
            <a:ext cx="83404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Oval 17"/>
          <p:cNvSpPr/>
          <p:nvPr/>
        </p:nvSpPr>
        <p:spPr>
          <a:xfrm>
            <a:off x="6477000" y="1905000"/>
            <a:ext cx="1981200" cy="2133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663146" y="2438400"/>
            <a:ext cx="156645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chemeClr val="bg1"/>
                </a:solidFill>
                <a:cs typeface="B Vahid" pitchFamily="2" charset="-78"/>
              </a:rPr>
              <a:t>مشتری</a:t>
            </a:r>
            <a:endParaRPr lang="en-US" sz="5400" dirty="0">
              <a:solidFill>
                <a:schemeClr val="bg1"/>
              </a:solidFill>
              <a:cs typeface="B Vahid" pitchFamily="2" charset="-78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0" y="3733800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latin typeface="A Rezvan" pitchFamily="2" charset="-78"/>
                <a:cs typeface="A Rezvan" pitchFamily="2" charset="-78"/>
              </a:rPr>
              <a:t>هدف مطلق</a:t>
            </a:r>
          </a:p>
          <a:p>
            <a:pPr algn="ctr" rtl="1"/>
            <a:r>
              <a:rPr lang="fa-IR" sz="3600" dirty="0" smtClean="0">
                <a:latin typeface="A Rezvan" pitchFamily="2" charset="-78"/>
                <a:cs typeface="A Rezvan" pitchFamily="2" charset="-78"/>
              </a:rPr>
              <a:t>کسب درآمد از مشتریان راضی‌ست</a:t>
            </a:r>
            <a:endParaRPr lang="en-US" sz="3600" dirty="0"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5943600" y="533400"/>
            <a:ext cx="4038600" cy="9144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52478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Iranian Sans" pitchFamily="2" charset="-78"/>
                <a:cs typeface="Iranian Sans" pitchFamily="2" charset="-78"/>
              </a:rPr>
              <a:t>مشتری می‌خواهد چه کارهایی را انجام دهد؟</a:t>
            </a:r>
            <a:endParaRPr lang="en-US" sz="32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72211" y="663714"/>
            <a:ext cx="291938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raffic" pitchFamily="2" charset="-78"/>
              </a:rPr>
              <a:t>کارهای مشتری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raffic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عملی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مانند وظایف کاری و شخصی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191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اجتماعی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مانند کسب قدرت و مقام</a:t>
            </a:r>
            <a:endParaRPr lang="en-US" sz="2000" dirty="0" smtClean="0"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50364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عاطفی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مانند احساس خوب</a:t>
            </a:r>
            <a:endParaRPr lang="en-US" sz="2000" dirty="0" smtClean="0"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5874603"/>
            <a:ext cx="9143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پایه‌ای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مانند احساس خوب</a:t>
            </a:r>
            <a:endParaRPr lang="en-US" sz="2000" dirty="0" smtClean="0">
              <a:cs typeface="B Yekan" pitchFamily="2" charset="-78"/>
            </a:endParaRPr>
          </a:p>
        </p:txBody>
      </p:sp>
      <p:pic>
        <p:nvPicPr>
          <p:cNvPr id="16395" name="Picture 11" descr="D:\BM workshop\pics\VPC\jo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9550" y="57150"/>
            <a:ext cx="4286250" cy="2152650"/>
          </a:xfrm>
          <a:prstGeom prst="rect">
            <a:avLst/>
          </a:prstGeom>
          <a:noFill/>
        </p:spPr>
      </p:pic>
      <p:cxnSp>
        <p:nvCxnSpPr>
          <p:cNvPr id="26" name="Straight Connector 25"/>
          <p:cNvCxnSpPr/>
          <p:nvPr/>
        </p:nvCxnSpPr>
        <p:spPr>
          <a:xfrm>
            <a:off x="0" y="33528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0" y="67056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0" y="4191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0" y="504645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0" y="590190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0" y="50364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ریسک‌ها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مالی، فنی، اجتماعی و...</a:t>
            </a:r>
            <a:endParaRPr lang="en-US" sz="2000" dirty="0" smtClean="0">
              <a:cs typeface="B Yekan" pitchFamily="2" charset="-78"/>
            </a:endParaRPr>
          </a:p>
        </p:txBody>
      </p:sp>
      <p:pic>
        <p:nvPicPr>
          <p:cNvPr id="16" name="Picture 2" descr="D:\BM workshop\pics\VPC\p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7547" y="209550"/>
            <a:ext cx="4210050" cy="2152650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5943600" y="533400"/>
            <a:ext cx="4038600" cy="9144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5146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Iranian Sans" pitchFamily="2" charset="-78"/>
                <a:cs typeface="Iranian Sans" pitchFamily="2" charset="-78"/>
              </a:rPr>
              <a:t>مشتری از چه چیزهایی رنج می‌برد؟</a:t>
            </a:r>
            <a:endParaRPr lang="en-US" sz="32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209096" y="609600"/>
            <a:ext cx="25539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raffic" pitchFamily="2" charset="-78"/>
              </a:rPr>
              <a:t>آلام مشتری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raffic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احساسات منفی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مانند احساس استیصال، ناامیدی و...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191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هزینه‌ها و یا شرایط نامطلوب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در زمان، بودجه، عدم کارایی، اشتباهات، موانع و...</a:t>
            </a:r>
            <a:endParaRPr lang="en-US" sz="2000" dirty="0" smtClean="0">
              <a:cs typeface="B Yekan" pitchFamily="2" charset="-78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33528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67056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0" y="4191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504645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590190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0" y="58746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اشتباهات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مالی، فنی، کاری و...</a:t>
            </a:r>
            <a:endParaRPr lang="en-US" sz="2000" dirty="0" smtClean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34" name="Picture 2" descr="D:\BM workshop\pics\VPC\g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-117894"/>
            <a:ext cx="4286250" cy="253365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50364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احساسات مثبت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موفقیت، امنیت، آرامش، فراغت، رفاه و...</a:t>
            </a:r>
            <a:endParaRPr lang="en-US" sz="2000" dirty="0" smtClean="0">
              <a:cs typeface="B Yekan" pitchFamily="2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43600" y="533400"/>
            <a:ext cx="4038600" cy="9144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514600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atin typeface="Iranian Sans" pitchFamily="2" charset="-78"/>
                <a:cs typeface="Iranian Sans" pitchFamily="2" charset="-78"/>
              </a:rPr>
              <a:t>مشتری چه آرزوهایی دارد؟</a:t>
            </a:r>
            <a:endParaRPr lang="en-US" sz="32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72211" y="609600"/>
            <a:ext cx="27142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raffic" pitchFamily="2" charset="-78"/>
              </a:rPr>
              <a:t>آمال مشتری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raffic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تجربیات جدید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جذاب، هیجان‌برانگیز، منحصربه‌فرد، غنی و...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191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ابزارهای عملیاتی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تسهیل امور فنی، حرفه‌ای، زندگی شخصی و...</a:t>
            </a:r>
            <a:endParaRPr lang="en-US" sz="2000" dirty="0" smtClean="0">
              <a:cs typeface="B Yekan" pitchFamily="2" charset="-78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33528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67056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0" y="4191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504645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590190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0" y="58746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دارایی‌های اجتماعی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موقعیت، درآمد، سبک زندگی و...</a:t>
            </a:r>
            <a:endParaRPr lang="en-US" sz="2000" dirty="0" smtClean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 l="11667" t="44450" r="16667" b="42468"/>
          <a:stretch>
            <a:fillRect/>
          </a:stretch>
        </p:blipFill>
        <p:spPr bwMode="auto">
          <a:xfrm>
            <a:off x="270164" y="2438400"/>
            <a:ext cx="834043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Oval 17"/>
          <p:cNvSpPr/>
          <p:nvPr/>
        </p:nvSpPr>
        <p:spPr>
          <a:xfrm>
            <a:off x="609600" y="1963947"/>
            <a:ext cx="1981200" cy="21336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31412" y="2590800"/>
            <a:ext cx="177324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solidFill>
                  <a:schemeClr val="bg1"/>
                </a:solidFill>
                <a:cs typeface="B Vahid" pitchFamily="2" charset="-78"/>
              </a:rPr>
              <a:t>محصول</a:t>
            </a:r>
            <a:endParaRPr lang="en-US" sz="5400" dirty="0">
              <a:solidFill>
                <a:schemeClr val="bg1"/>
              </a:solidFill>
              <a:cs typeface="B Vahid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733800"/>
            <a:ext cx="914400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latin typeface="A Rezvan" pitchFamily="2" charset="-78"/>
                <a:cs typeface="A Rezvan" pitchFamily="2" charset="-78"/>
              </a:rPr>
              <a:t>هدف مطلق</a:t>
            </a:r>
          </a:p>
          <a:p>
            <a:pPr algn="ctr" rtl="1"/>
            <a:r>
              <a:rPr lang="fa-IR" sz="3600" dirty="0" smtClean="0">
                <a:latin typeface="A Rezvan" pitchFamily="2" charset="-78"/>
                <a:cs typeface="A Rezvan" pitchFamily="2" charset="-78"/>
              </a:rPr>
              <a:t>ارائه ارزشی‌ست که واقعا برای مشتری ارزشمند باشد.</a:t>
            </a:r>
            <a:endParaRPr lang="en-US" sz="3600" dirty="0"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58" name="Picture 2" descr="D:\BM workshop\pics\VPC\produc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895850" cy="253365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50364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غیرملموس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کپی‌رایت، تضمین کیفیت، برند و...</a:t>
            </a:r>
            <a:endParaRPr lang="en-US" sz="2000" dirty="0" smtClean="0">
              <a:cs typeface="B Yekan" pitchFamily="2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43600" y="533400"/>
            <a:ext cx="4038600" cy="9144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4384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atin typeface="Iranian Sans" pitchFamily="2" charset="-78"/>
                <a:cs typeface="Iranian Sans" pitchFamily="2" charset="-78"/>
              </a:rPr>
              <a:t>با ارائه چه محصول/خدماتی به مشتریان کمک می‌کنید کارهای عملی، اجتماعی، احساسی و پایه‌ای خود را انجام دهند؟</a:t>
            </a:r>
            <a:endParaRPr lang="en-US" sz="2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72211" y="710625"/>
            <a:ext cx="304442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raffic" pitchFamily="2" charset="-78"/>
              </a:rPr>
              <a:t>محصولات و خدمات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raffic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ملموس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محصولات فیزیکی، خدمات رودررو و...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191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دیجیتال/مجازی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دانلود، خدمات آنلاین و...</a:t>
            </a:r>
            <a:endParaRPr lang="en-US" sz="2000" dirty="0" smtClean="0">
              <a:cs typeface="B Yekan" pitchFamily="2" charset="-78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33528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67056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0" y="4191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504645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590190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0" y="58746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مالی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حسابداری، سرمایه‌گذاری و...</a:t>
            </a:r>
            <a:endParaRPr lang="en-US" sz="2000" dirty="0" smtClean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82" name="Picture 2" descr="D:\BM workshop\pics\VPC\kill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7150"/>
            <a:ext cx="4743450" cy="2533650"/>
          </a:xfrm>
          <a:prstGeom prst="rect">
            <a:avLst/>
          </a:prstGeom>
          <a:noFill/>
        </p:spPr>
      </p:pic>
      <p:sp>
        <p:nvSpPr>
          <p:cNvPr id="11" name="Rounded Rectangle 10"/>
          <p:cNvSpPr/>
          <p:nvPr/>
        </p:nvSpPr>
        <p:spPr>
          <a:xfrm>
            <a:off x="5943600" y="533400"/>
            <a:ext cx="4038600" cy="9144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662535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atin typeface="Iranian Sans" pitchFamily="2" charset="-78"/>
                <a:cs typeface="Iranian Sans" pitchFamily="2" charset="-78"/>
              </a:rPr>
              <a:t>چگونه رنج‌ها و مشکلات مشتریان‌تان را از بین خواهید برد؟</a:t>
            </a:r>
            <a:endParaRPr lang="en-US" sz="2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189974" y="609600"/>
            <a:ext cx="27254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raffic" pitchFamily="2" charset="-78"/>
              </a:rPr>
              <a:t>کاهندگان آلام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raffic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کاهش هزینه‌ها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زمانی، مالی، انرژی و...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191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کاهش ترس از تبعات منفی اجتماعی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اعتماد، امنیت، قدرت و...</a:t>
            </a:r>
            <a:endParaRPr lang="en-US" sz="2000" dirty="0" smtClean="0">
              <a:cs typeface="B Yekan" pitchFamily="2" charset="-78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33528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67056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0" y="4191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504645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590190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0"/>
          <p:cNvSpPr/>
          <p:nvPr/>
        </p:nvSpPr>
        <p:spPr>
          <a:xfrm>
            <a:off x="0" y="50364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مدیریت ریسک‌ها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اجتماعی، فنی، احساسی و...</a:t>
            </a:r>
            <a:endParaRPr lang="en-US" sz="2000" dirty="0" smtClean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2" descr="D:\BM workshop\pics\VPC\gaincreato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41694" y="0"/>
            <a:ext cx="4819650" cy="260985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5036403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ایجاد آرامش 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با انجام کارهای مطلوب آنها، بهبود شرایط و...</a:t>
            </a:r>
            <a:endParaRPr lang="en-US" sz="2000" dirty="0" smtClean="0">
              <a:cs typeface="B Yekan" pitchFamily="2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5943600" y="533400"/>
            <a:ext cx="4038600" cy="9144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0" y="25146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atin typeface="Iranian Sans" pitchFamily="2" charset="-78"/>
                <a:cs typeface="Iranian Sans" pitchFamily="2" charset="-78"/>
              </a:rPr>
              <a:t>چگونه برای مشتریان‌تان مزایایی می‌سازدی که انتظار دارند، دوست دارند و هیجان‌زده‌شان می‌کند</a:t>
            </a:r>
            <a:endParaRPr lang="en-US" sz="2400" dirty="0">
              <a:latin typeface="Iranian Sans" pitchFamily="2" charset="-78"/>
              <a:cs typeface="Iranian Sans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67402" y="649069"/>
            <a:ext cx="29241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Traffic" pitchFamily="2" charset="-78"/>
              </a:rPr>
              <a:t>سازندگان آمال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Traffic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33528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احساسات مثبت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زمانی، مالی، انرژی و...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4191000"/>
            <a:ext cx="9144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chemeClr val="tx1">
                    <a:lumMod val="65000"/>
                    <a:lumOff val="35000"/>
                  </a:schemeClr>
                </a:solidFill>
                <a:cs typeface="B Yekan" pitchFamily="2" charset="-78"/>
              </a:rPr>
              <a:t>تسهیل کارها</a:t>
            </a:r>
          </a:p>
          <a:p>
            <a:pPr algn="ctr" rtl="1"/>
            <a:r>
              <a:rPr lang="fa-IR" sz="2000" dirty="0" smtClean="0">
                <a:cs typeface="B Yekan" pitchFamily="2" charset="-78"/>
              </a:rPr>
              <a:t>اعتماد، امنیت، قدرت و...</a:t>
            </a:r>
            <a:endParaRPr lang="en-US" sz="2000" dirty="0" smtClean="0">
              <a:cs typeface="B Yekan" pitchFamily="2" charset="-78"/>
            </a:endParaRPr>
          </a:p>
        </p:txBody>
      </p:sp>
      <p:cxnSp>
        <p:nvCxnSpPr>
          <p:cNvPr id="36" name="Straight Connector 35"/>
          <p:cNvCxnSpPr/>
          <p:nvPr/>
        </p:nvCxnSpPr>
        <p:spPr>
          <a:xfrm>
            <a:off x="0" y="33528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0" y="6705600"/>
            <a:ext cx="9144000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0" y="4191000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0" y="5046453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0" y="5901906"/>
            <a:ext cx="914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2" name="Picture 4" descr="D:\BM workshop\pics\VPC\mistak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400" y="381000"/>
            <a:ext cx="5112876" cy="5105401"/>
          </a:xfrm>
          <a:prstGeom prst="rect">
            <a:avLst/>
          </a:prstGeom>
          <a:noFill/>
        </p:spPr>
      </p:pic>
      <p:sp>
        <p:nvSpPr>
          <p:cNvPr id="12" name="Freeform 11"/>
          <p:cNvSpPr/>
          <p:nvPr/>
        </p:nvSpPr>
        <p:spPr>
          <a:xfrm>
            <a:off x="1765738" y="141890"/>
            <a:ext cx="4430110" cy="5628289"/>
          </a:xfrm>
          <a:custGeom>
            <a:avLst/>
            <a:gdLst>
              <a:gd name="connsiteX0" fmla="*/ 1403131 w 4430110"/>
              <a:gd name="connsiteY0" fmla="*/ 315310 h 5628289"/>
              <a:gd name="connsiteX1" fmla="*/ 1671145 w 4430110"/>
              <a:gd name="connsiteY1" fmla="*/ 2758965 h 5628289"/>
              <a:gd name="connsiteX2" fmla="*/ 0 w 4430110"/>
              <a:gd name="connsiteY2" fmla="*/ 4540469 h 5628289"/>
              <a:gd name="connsiteX3" fmla="*/ 15765 w 4430110"/>
              <a:gd name="connsiteY3" fmla="*/ 5628289 h 5628289"/>
              <a:gd name="connsiteX4" fmla="*/ 4430110 w 4430110"/>
              <a:gd name="connsiteY4" fmla="*/ 5565227 h 5628289"/>
              <a:gd name="connsiteX5" fmla="*/ 4414345 w 4430110"/>
              <a:gd name="connsiteY5" fmla="*/ 110358 h 5628289"/>
              <a:gd name="connsiteX6" fmla="*/ 1387365 w 4430110"/>
              <a:gd name="connsiteY6" fmla="*/ 0 h 5628289"/>
              <a:gd name="connsiteX7" fmla="*/ 1403131 w 4430110"/>
              <a:gd name="connsiteY7" fmla="*/ 315310 h 56282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430110" h="5628289">
                <a:moveTo>
                  <a:pt x="1403131" y="315310"/>
                </a:moveTo>
                <a:lnTo>
                  <a:pt x="1671145" y="2758965"/>
                </a:lnTo>
                <a:lnTo>
                  <a:pt x="0" y="4540469"/>
                </a:lnTo>
                <a:lnTo>
                  <a:pt x="15765" y="5628289"/>
                </a:lnTo>
                <a:lnTo>
                  <a:pt x="4430110" y="5565227"/>
                </a:lnTo>
                <a:lnTo>
                  <a:pt x="4414345" y="110358"/>
                </a:lnTo>
                <a:lnTo>
                  <a:pt x="1387365" y="0"/>
                </a:lnTo>
                <a:lnTo>
                  <a:pt x="1403131" y="315310"/>
                </a:ln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543987" y="5410200"/>
            <a:ext cx="3999813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 Rezvan" pitchFamily="2" charset="-78"/>
                <a:cs typeface="A Chamran" pitchFamily="2" charset="-78"/>
              </a:rPr>
              <a:t>استارتاپ‌ها</a:t>
            </a:r>
            <a:endParaRPr lang="en-US" sz="8000" dirty="0">
              <a:solidFill>
                <a:schemeClr val="tx1">
                  <a:lumMod val="50000"/>
                  <a:lumOff val="50000"/>
                </a:schemeClr>
              </a:solidFill>
              <a:latin typeface="A Rezvan" pitchFamily="2" charset="-78"/>
              <a:cs typeface="A Chamr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029200" y="4419600"/>
            <a:ext cx="331693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 Rezvan" pitchFamily="2" charset="-78"/>
                <a:cs typeface="A KORDi" pitchFamily="2" charset="-78"/>
              </a:rPr>
              <a:t>شکست</a:t>
            </a:r>
            <a:endParaRPr lang="en-US" sz="8800" dirty="0">
              <a:solidFill>
                <a:schemeClr val="tx1">
                  <a:lumMod val="50000"/>
                  <a:lumOff val="50000"/>
                </a:schemeClr>
              </a:solidFill>
              <a:cs typeface="A KORDi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962400" y="914400"/>
            <a:ext cx="4812536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ساختن چیزی که </a:t>
            </a:r>
          </a:p>
          <a:p>
            <a:pPr algn="ctr" rtl="1"/>
            <a:r>
              <a:rPr lang="fa-IR" sz="5400" dirty="0" smtClean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کسی نیازی به آن ندارد</a:t>
            </a:r>
            <a:endParaRPr lang="en-US" sz="5400" dirty="0">
              <a:solidFill>
                <a:schemeClr val="accent6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562600" y="3581400"/>
            <a:ext cx="246413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5400" dirty="0" smtClean="0">
                <a:solidFill>
                  <a:schemeClr val="tx1">
                    <a:lumMod val="50000"/>
                    <a:lumOff val="50000"/>
                  </a:schemeClr>
                </a:solidFill>
                <a:cs typeface="B Vahid" pitchFamily="2" charset="-78"/>
              </a:rPr>
              <a:t>دلیل اصلی </a:t>
            </a:r>
          </a:p>
        </p:txBody>
      </p:sp>
      <p:pic>
        <p:nvPicPr>
          <p:cNvPr id="9" name="Picture 2" descr="D:\dropbox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01000" y="0"/>
            <a:ext cx="1143000" cy="95346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2" name="Picture 4" descr="D:\BM workshop\pics\VPC\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9144000" cy="5031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264315" y="1676400"/>
            <a:ext cx="769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آمال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1519" y="1676400"/>
            <a:ext cx="21146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سازندگان آمال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74749" y="3962400"/>
            <a:ext cx="6880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آلام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5616" y="3962400"/>
            <a:ext cx="1999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کاهندگان آلام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38439" y="2829580"/>
            <a:ext cx="853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کارها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0400" y="2674203"/>
            <a:ext cx="12362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محصولات</a:t>
            </a:r>
          </a:p>
          <a:p>
            <a:pPr algn="ctr" rtl="1"/>
            <a:r>
              <a:rPr lang="fa-IR" sz="2400" dirty="0" smtClean="0">
                <a:cs typeface="B Yekan" pitchFamily="2" charset="-78"/>
              </a:rPr>
              <a:t>خدمات</a:t>
            </a:r>
            <a:endParaRPr lang="en-US" sz="2400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914" name="Picture 2" descr="D:\BM workshop\pics\VPC\airbnb-new-logo-belo-feeldesain6.png"/>
          <p:cNvPicPr>
            <a:picLocks noChangeAspect="1" noChangeArrowheads="1"/>
          </p:cNvPicPr>
          <p:nvPr/>
        </p:nvPicPr>
        <p:blipFill>
          <a:blip r:embed="rId2" cstate="print"/>
          <a:srcRect l="14582" r="15424"/>
          <a:stretch>
            <a:fillRect/>
          </a:stretch>
        </p:blipFill>
        <p:spPr bwMode="auto">
          <a:xfrm>
            <a:off x="0" y="-304800"/>
            <a:ext cx="9144000" cy="716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 cstate="print"/>
          <a:srcRect l="15000" t="11111" r="1667" b="12500"/>
          <a:stretch>
            <a:fillRect/>
          </a:stretch>
        </p:blipFill>
        <p:spPr bwMode="auto">
          <a:xfrm>
            <a:off x="0" y="1066800"/>
            <a:ext cx="9144001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 t="21111"/>
          <a:stretch>
            <a:fillRect/>
          </a:stretch>
        </p:blipFill>
        <p:spPr bwMode="auto">
          <a:xfrm>
            <a:off x="17252" y="1447800"/>
            <a:ext cx="9134455" cy="541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3" descr="D:\BM workshop\pics\VPC\Airbnb_Logo_Bél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"/>
            <a:ext cx="3352800" cy="1047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 t="24444"/>
          <a:stretch>
            <a:fillRect/>
          </a:stretch>
        </p:blipFill>
        <p:spPr bwMode="auto">
          <a:xfrm>
            <a:off x="9545" y="1676400"/>
            <a:ext cx="9134455" cy="518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 descr="D:\BM workshop\pics\VPC\Airbnb_Logo_Bél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"/>
            <a:ext cx="3352800" cy="1047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Value proposition desig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3124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D:\BM workshop\pics\VPC\Airbnb_Logo_Bél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"/>
            <a:ext cx="3352800" cy="1047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Value proposition desig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547" y="0"/>
            <a:ext cx="9134453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3124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7" name="Picture 3" descr="D:\BM workshop\pics\VPC\Airbnb_Logo_Bél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"/>
            <a:ext cx="3352800" cy="1047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Value proposition desig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0"/>
            <a:ext cx="3124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D:\BM workshop\pics\VPC\Airbnb_Logo_Bél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"/>
            <a:ext cx="3352800" cy="1047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Value proposition desig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7168"/>
            <a:ext cx="9144000" cy="6865168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31242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3" descr="D:\BM workshop\pics\VPC\Airbnb_Logo_Bélo.sv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52400"/>
            <a:ext cx="3352800" cy="1047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BM workshop\pics\online-music.bmp"/>
          <p:cNvPicPr>
            <a:picLocks noChangeAspect="1" noChangeArrowheads="1"/>
          </p:cNvPicPr>
          <p:nvPr/>
        </p:nvPicPr>
        <p:blipFill>
          <a:blip r:embed="rId3" cstate="print"/>
          <a:srcRect t="6250" b="83333"/>
          <a:stretch>
            <a:fillRect/>
          </a:stretch>
        </p:blipFill>
        <p:spPr bwMode="auto">
          <a:xfrm>
            <a:off x="0" y="0"/>
            <a:ext cx="9144297" cy="6858000"/>
          </a:xfrm>
          <a:prstGeom prst="rect">
            <a:avLst/>
          </a:prstGeom>
          <a:noFill/>
        </p:spPr>
      </p:pic>
      <p:pic>
        <p:nvPicPr>
          <p:cNvPr id="167938" name="Picture 2" descr="D:\BM workshop\pics\online-music.bmp"/>
          <p:cNvPicPr>
            <a:picLocks noChangeAspect="1" noChangeArrowheads="1"/>
          </p:cNvPicPr>
          <p:nvPr/>
        </p:nvPicPr>
        <p:blipFill>
          <a:blip r:embed="rId3" cstate="print"/>
          <a:srcRect t="6250" r="32502"/>
          <a:stretch>
            <a:fillRect/>
          </a:stretch>
        </p:blipFill>
        <p:spPr bwMode="auto">
          <a:xfrm>
            <a:off x="2971800" y="0"/>
            <a:ext cx="6172200" cy="6858000"/>
          </a:xfrm>
          <a:prstGeom prst="rect">
            <a:avLst/>
          </a:prstGeom>
          <a:noFill/>
        </p:spPr>
      </p:pic>
      <p:sp>
        <p:nvSpPr>
          <p:cNvPr id="9" name="Freeform 8"/>
          <p:cNvSpPr/>
          <p:nvPr/>
        </p:nvSpPr>
        <p:spPr>
          <a:xfrm>
            <a:off x="8032750" y="4705350"/>
            <a:ext cx="876300" cy="895350"/>
          </a:xfrm>
          <a:custGeom>
            <a:avLst/>
            <a:gdLst>
              <a:gd name="connsiteX0" fmla="*/ 876300 w 876300"/>
              <a:gd name="connsiteY0" fmla="*/ 666750 h 895350"/>
              <a:gd name="connsiteX1" fmla="*/ 787400 w 876300"/>
              <a:gd name="connsiteY1" fmla="*/ 254000 h 895350"/>
              <a:gd name="connsiteX2" fmla="*/ 127000 w 876300"/>
              <a:gd name="connsiteY2" fmla="*/ 0 h 895350"/>
              <a:gd name="connsiteX3" fmla="*/ 0 w 876300"/>
              <a:gd name="connsiteY3" fmla="*/ 476250 h 895350"/>
              <a:gd name="connsiteX4" fmla="*/ 781050 w 876300"/>
              <a:gd name="connsiteY4" fmla="*/ 895350 h 895350"/>
              <a:gd name="connsiteX5" fmla="*/ 876300 w 876300"/>
              <a:gd name="connsiteY5" fmla="*/ 666750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76300" h="895350">
                <a:moveTo>
                  <a:pt x="876300" y="666750"/>
                </a:moveTo>
                <a:lnTo>
                  <a:pt x="787400" y="254000"/>
                </a:lnTo>
                <a:lnTo>
                  <a:pt x="127000" y="0"/>
                </a:lnTo>
                <a:lnTo>
                  <a:pt x="0" y="476250"/>
                </a:lnTo>
                <a:lnTo>
                  <a:pt x="781050" y="895350"/>
                </a:lnTo>
                <a:lnTo>
                  <a:pt x="876300" y="66675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769530" y="1254204"/>
            <a:ext cx="5097870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 smtClean="0">
                <a:cs typeface="A Chamran" pitchFamily="2" charset="-78"/>
              </a:rPr>
              <a:t>نوبت شماست...</a:t>
            </a:r>
            <a:endParaRPr lang="en-US" sz="6600" dirty="0">
              <a:cs typeface="A Chamran" pitchFamily="2" charset="-78"/>
            </a:endParaRPr>
          </a:p>
        </p:txBody>
      </p:sp>
      <p:pic>
        <p:nvPicPr>
          <p:cNvPr id="167940" name="Picture 4" descr="D:\BM workshop\pics\VPC\ipo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892078" y="4782702"/>
            <a:ext cx="413722" cy="475098"/>
          </a:xfrm>
          <a:prstGeom prst="rect">
            <a:avLst/>
          </a:prstGeom>
          <a:noFill/>
        </p:spPr>
      </p:pic>
      <p:pic>
        <p:nvPicPr>
          <p:cNvPr id="10" name="Picture 2" descr="D:\BM workshop\pics\online-music.bmp"/>
          <p:cNvPicPr>
            <a:picLocks noChangeAspect="1" noChangeArrowheads="1"/>
          </p:cNvPicPr>
          <p:nvPr/>
        </p:nvPicPr>
        <p:blipFill>
          <a:blip r:embed="rId3" cstate="print"/>
          <a:srcRect l="59165" t="4167" r="32502" b="88542"/>
          <a:stretch>
            <a:fillRect/>
          </a:stretch>
        </p:blipFill>
        <p:spPr bwMode="auto">
          <a:xfrm rot="502153">
            <a:off x="8923082" y="5135231"/>
            <a:ext cx="435429" cy="34882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D:\BM workshop\pics\online-music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731496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8458200" y="3124200"/>
            <a:ext cx="381000" cy="2286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470725" y="3429000"/>
            <a:ext cx="228600" cy="38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0" y="2895600"/>
            <a:ext cx="5501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000" dirty="0" smtClean="0">
                <a:solidFill>
                  <a:srgbClr val="C00000"/>
                </a:solidFill>
              </a:rPr>
              <a:t>؟</a:t>
            </a:r>
            <a:endParaRPr lang="en-US" sz="80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" y="2057400"/>
            <a:ext cx="91440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-fat" pitchFamily="2" charset="-78"/>
                <a:cs typeface="A Rezvan-fat" pitchFamily="2" charset="-78"/>
              </a:rPr>
              <a:t>محصولی را بسازید </a:t>
            </a:r>
          </a:p>
          <a:p>
            <a:pPr algn="ctr" rtl="1"/>
            <a:r>
              <a:rPr lang="fa-IR" sz="8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-fat" pitchFamily="2" charset="-78"/>
                <a:cs typeface="A Rezvan-fat" pitchFamily="2" charset="-78"/>
              </a:rPr>
              <a:t>که مردم </a:t>
            </a:r>
            <a:r>
              <a:rPr lang="fa-IR" sz="8000" dirty="0" smtClean="0">
                <a:solidFill>
                  <a:srgbClr val="FFFF00"/>
                </a:solidFill>
                <a:latin typeface="A Rezvan-fat" pitchFamily="2" charset="-78"/>
                <a:cs typeface="A Rezvan-fat" pitchFamily="2" charset="-78"/>
              </a:rPr>
              <a:t>می‌خواهند</a:t>
            </a:r>
            <a:endParaRPr lang="en-US" sz="8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-fat" pitchFamily="2" charset="-78"/>
              <a:cs typeface="A Rezvan-fa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D:\BM workshop\pics\VPC\value_proposition_designer_draf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81200"/>
            <a:ext cx="4114800" cy="2903506"/>
          </a:xfrm>
          <a:prstGeom prst="rect">
            <a:avLst/>
          </a:prstGeom>
          <a:noFill/>
        </p:spPr>
      </p:pic>
      <p:pic>
        <p:nvPicPr>
          <p:cNvPr id="22532" name="Picture 4" descr="D:\BM workshop\pics\VPC\Business_Model_Canva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708" y="1981200"/>
            <a:ext cx="4419692" cy="2945263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83820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هیچ یک به تنهایی کامل نیست</a:t>
            </a:r>
            <a:endParaRPr lang="en-US" sz="3600" dirty="0"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117068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cs typeface="B Yekan" pitchFamily="2" charset="-78"/>
              </a:rPr>
              <a:t>آنها را با هم به کار برید</a:t>
            </a:r>
            <a:endParaRPr lang="en-US" sz="40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9" name="Picture 5" descr="D:\BM workshop\pics\blaze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4876800" y="-184458"/>
            <a:ext cx="4086225" cy="6537960"/>
          </a:xfrm>
          <a:prstGeom prst="rect">
            <a:avLst/>
          </a:prstGeom>
          <a:noFill/>
        </p:spPr>
      </p:pic>
      <p:sp>
        <p:nvSpPr>
          <p:cNvPr id="21508" name="AutoShape 4" descr="Perfect Fit for Blazers and Suit Jackets"/>
          <p:cNvSpPr>
            <a:spLocks noChangeAspect="1" noChangeArrowheads="1"/>
          </p:cNvSpPr>
          <p:nvPr/>
        </p:nvSpPr>
        <p:spPr bwMode="auto">
          <a:xfrm>
            <a:off x="511441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5"/>
          <p:cNvSpPr/>
          <p:nvPr/>
        </p:nvSpPr>
        <p:spPr>
          <a:xfrm rot="13641836">
            <a:off x="5245790" y="5485138"/>
            <a:ext cx="135646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>
                <a:solidFill>
                  <a:schemeClr val="accent1">
                    <a:lumMod val="40000"/>
                    <a:lumOff val="60000"/>
                  </a:schemeClr>
                </a:solidFill>
                <a:cs typeface="A Chamran" pitchFamily="2" charset="-78"/>
              </a:rPr>
              <a:t>باشم؟</a:t>
            </a:r>
            <a:endParaRPr lang="en-US" sz="4400" dirty="0">
              <a:solidFill>
                <a:schemeClr val="accent1">
                  <a:lumMod val="40000"/>
                  <a:lumOff val="60000"/>
                </a:schemeClr>
              </a:solidFill>
              <a:cs typeface="A Chamr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52400" y="701695"/>
            <a:ext cx="4105611" cy="15081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4800" dirty="0" smtClean="0">
                <a:solidFill>
                  <a:schemeClr val="accent6"/>
                </a:solidFill>
                <a:latin typeface="A Rezvan" pitchFamily="2" charset="-78"/>
                <a:cs typeface="A Rezvan" pitchFamily="2" charset="-78"/>
              </a:rPr>
              <a:t>بوم ارزش</a:t>
            </a:r>
            <a:r>
              <a:rPr lang="fa-IR" sz="4800" baseline="0" dirty="0" smtClean="0">
                <a:solidFill>
                  <a:schemeClr val="accent6"/>
                </a:solidFill>
                <a:latin typeface="A Rezvan" pitchFamily="2" charset="-78"/>
                <a:cs typeface="A Rezvan" pitchFamily="2" charset="-78"/>
              </a:rPr>
              <a:t> پيشنهادی</a:t>
            </a:r>
          </a:p>
          <a:p>
            <a:pPr algn="ctr" rtl="1"/>
            <a:r>
              <a:rPr lang="fa-IR" sz="4400" dirty="0" smtClean="0">
                <a:solidFill>
                  <a:schemeClr val="bg1">
                    <a:lumMod val="95000"/>
                  </a:schemeClr>
                </a:solidFill>
                <a:latin typeface="H_Techno" pitchFamily="18" charset="-78"/>
                <a:cs typeface="H_Techno" pitchFamily="18" charset="-78"/>
              </a:rPr>
              <a:t>چيست؟</a:t>
            </a:r>
            <a:endParaRPr lang="en-US" sz="4400" dirty="0">
              <a:solidFill>
                <a:schemeClr val="bg1">
                  <a:lumMod val="95000"/>
                </a:schemeClr>
              </a:solidFill>
              <a:latin typeface="H_Techno" pitchFamily="18" charset="-78"/>
              <a:cs typeface="H_Techno" pitchFamily="18" charset="-78"/>
            </a:endParaRPr>
          </a:p>
        </p:txBody>
      </p:sp>
      <p:sp>
        <p:nvSpPr>
          <p:cNvPr id="10" name="Rectangle 9"/>
          <p:cNvSpPr/>
          <p:nvPr/>
        </p:nvSpPr>
        <p:spPr>
          <a:xfrm rot="18118783">
            <a:off x="4629494" y="248063"/>
            <a:ext cx="14670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solidFill>
                  <a:schemeClr val="accent1">
                    <a:lumMod val="40000"/>
                    <a:lumOff val="60000"/>
                  </a:schemeClr>
                </a:solidFill>
                <a:cs typeface="A Chamran" pitchFamily="2" charset="-78"/>
              </a:rPr>
              <a:t>چگونه</a:t>
            </a:r>
            <a:r>
              <a:rPr lang="fa-IR" sz="4400" baseline="0" dirty="0" smtClean="0">
                <a:cs typeface="A Chamran" pitchFamily="2" charset="-78"/>
              </a:rPr>
              <a:t> </a:t>
            </a:r>
            <a:endParaRPr lang="en-US" sz="4400" dirty="0">
              <a:cs typeface="A Chamr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 rot="17127092">
            <a:off x="3399128" y="1597726"/>
            <a:ext cx="24895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a-IR" sz="7200" dirty="0">
                <a:solidFill>
                  <a:srgbClr val="FFFF00"/>
                </a:solidFill>
                <a:cs typeface="A Chamran" pitchFamily="2" charset="-78"/>
              </a:rPr>
              <a:t>برازنده </a:t>
            </a:r>
            <a:endParaRPr lang="en-US" sz="7200" dirty="0">
              <a:solidFill>
                <a:srgbClr val="FFFF00"/>
              </a:solidFill>
              <a:cs typeface="A Chamr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15175501">
            <a:off x="3596934" y="4004451"/>
            <a:ext cx="250100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>
                <a:solidFill>
                  <a:srgbClr val="FFFF00"/>
                </a:solidFill>
                <a:cs typeface="A Chamran" pitchFamily="2" charset="-78"/>
              </a:rPr>
              <a:t>مشتری</a:t>
            </a:r>
            <a:r>
              <a:rPr lang="fa-IR" sz="6600" dirty="0">
                <a:solidFill>
                  <a:srgbClr val="002060"/>
                </a:solidFill>
                <a:cs typeface="A Chamran" pitchFamily="2" charset="-78"/>
              </a:rPr>
              <a:t> </a:t>
            </a:r>
            <a:endParaRPr lang="en-US" sz="6600" dirty="0">
              <a:solidFill>
                <a:srgbClr val="002060"/>
              </a:solidFill>
              <a:cs typeface="A Chamran" pitchFamily="2" charset="-78"/>
            </a:endParaRPr>
          </a:p>
        </p:txBody>
      </p:sp>
      <p:pic>
        <p:nvPicPr>
          <p:cNvPr id="30724" name="Picture 4" descr="D:\BM workshop\pics\VPC\value-proposition-canvas-explained-4-638.png"/>
          <p:cNvPicPr>
            <a:picLocks noChangeAspect="1" noChangeArrowheads="1"/>
          </p:cNvPicPr>
          <p:nvPr/>
        </p:nvPicPr>
        <p:blipFill>
          <a:blip r:embed="rId4" cstate="print"/>
          <a:srcRect r="15556" b="8244"/>
          <a:stretch>
            <a:fillRect/>
          </a:stretch>
        </p:blipFill>
        <p:spPr bwMode="auto">
          <a:xfrm>
            <a:off x="0" y="2438400"/>
            <a:ext cx="4419600" cy="3605464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atin typeface="Iranian Sans" pitchFamily="2" charset="-78"/>
                <a:cs typeface="B Homa" pitchFamily="2" charset="-78"/>
              </a:rPr>
              <a:t>کارگاه مدل کسب و کار 		مهدی ناصری		 9 تیر 1394</a:t>
            </a:r>
            <a:endParaRPr lang="en-US" sz="2400" dirty="0">
              <a:latin typeface="Iranian Sans" pitchFamily="2" charset="-78"/>
              <a:cs typeface="B Homa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4800" y="533400"/>
            <a:ext cx="387798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Value</a:t>
            </a:r>
            <a:r>
              <a:rPr lang="en-US" sz="2000" baseline="0" dirty="0" smtClean="0">
                <a:solidFill>
                  <a:schemeClr val="accent6"/>
                </a:solidFill>
                <a:latin typeface="Courier New" pitchFamily="49" charset="0"/>
                <a:cs typeface="Courier New" pitchFamily="49" charset="0"/>
              </a:rPr>
              <a:t> Proposition Canvas</a:t>
            </a:r>
            <a:endParaRPr lang="en-US" sz="2000" dirty="0">
              <a:solidFill>
                <a:schemeClr val="accent6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276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hlinkClick r:id="rId4"/>
              </a:rPr>
              <a:t>http://www.slideshare.net/mahdinasseri/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356318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پروژه و متخصص توسعه سیستم‌های تجارت الکترونیکی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عضو هیئت علمی دانشگاه</a:t>
            </a:r>
            <a:endParaRPr lang="fa-IR" sz="1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57400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latin typeface="A Rezvan" pitchFamily="2" charset="-78"/>
                <a:cs typeface="A Chamran" pitchFamily="2" charset="-78"/>
              </a:rPr>
              <a:t>بیشتر یاد </a:t>
            </a:r>
            <a:r>
              <a:rPr lang="fa-IR" sz="9600" dirty="0" smtClean="0">
                <a:latin typeface="A Rezvan" pitchFamily="2" charset="-78"/>
                <a:cs typeface="A Chamran" pitchFamily="2" charset="-78"/>
              </a:rPr>
              <a:t>بگیرید</a:t>
            </a:r>
          </a:p>
          <a:p>
            <a:pPr algn="ctr" rtl="1"/>
            <a:r>
              <a:rPr lang="fa-IR" sz="9600" dirty="0" smtClean="0">
                <a:latin typeface="A Rezvan" pitchFamily="2" charset="-78"/>
                <a:cs typeface="A Chamran" pitchFamily="2" charset="-78"/>
              </a:rPr>
              <a:t>...</a:t>
            </a:r>
            <a:endParaRPr lang="en-US" sz="9600" dirty="0">
              <a:latin typeface="A Rezvan" pitchFamily="2" charset="-78"/>
              <a:cs typeface="A Chamr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ropbox\Dropbox\work\slides\Published\09-15-ارائه های کلاس کارآفرینی\04 business-mode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04800" y="304800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cs typeface="B Yekan" pitchFamily="2" charset="-78"/>
              </a:rPr>
              <a:t>برای مشاهده اسلایدها کلیک کنید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Published\40 SWIUT BMC Workshop\who is my customer. Customer Segment in Business Mode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120415" y="304800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cs typeface="B Yekan" pitchFamily="2" charset="-78"/>
              </a:rPr>
              <a:t>برای مشاهده اسلایدها کلیک کنید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work\slides\Published\40 SWIUT BMC Workshop\Why Do They Become My Customer (Value Proposition in Business Model)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04800" y="304800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cs typeface="B Yekan" pitchFamily="2" charset="-78"/>
              </a:rPr>
              <a:t>برای مشاهده اسلایدها کلیک کنید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42" name="Picture 2" descr="D:\BM workshop\pics\online-music.bmp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7314961"/>
          </a:xfrm>
          <a:prstGeom prst="rect">
            <a:avLst/>
          </a:prstGeom>
          <a:noFill/>
        </p:spPr>
      </p:pic>
      <p:sp>
        <p:nvSpPr>
          <p:cNvPr id="8" name="Rounded Rectangle 7"/>
          <p:cNvSpPr/>
          <p:nvPr/>
        </p:nvSpPr>
        <p:spPr>
          <a:xfrm>
            <a:off x="8458200" y="3124200"/>
            <a:ext cx="381000" cy="2286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>
            <a:off x="8470725" y="3429000"/>
            <a:ext cx="228600" cy="38100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8382000" y="2895600"/>
            <a:ext cx="5501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8000" dirty="0" smtClean="0">
                <a:solidFill>
                  <a:srgbClr val="C00000"/>
                </a:solidFill>
              </a:rPr>
              <a:t>؟</a:t>
            </a:r>
            <a:endParaRPr lang="en-US" sz="8000" dirty="0">
              <a:solidFill>
                <a:srgbClr val="C00000"/>
              </a:solidFill>
            </a:endParaRPr>
          </a:p>
        </p:txBody>
      </p:sp>
      <p:pic>
        <p:nvPicPr>
          <p:cNvPr id="112643" name="Picture 3" descr="D:\BM workshop\pics\tablet-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400800" y="1219200"/>
            <a:ext cx="1905000" cy="1905000"/>
          </a:xfrm>
          <a:prstGeom prst="rect">
            <a:avLst/>
          </a:prstGeom>
          <a:noFill/>
        </p:spPr>
      </p:pic>
      <p:pic>
        <p:nvPicPr>
          <p:cNvPr id="112644" name="Picture 4" descr="D:\BM workshop\pics\phone-call-icon-04-51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6400" y="1295400"/>
            <a:ext cx="1219200" cy="1219200"/>
          </a:xfrm>
          <a:prstGeom prst="rect">
            <a:avLst/>
          </a:prstGeom>
          <a:noFill/>
        </p:spPr>
      </p:pic>
      <p:pic>
        <p:nvPicPr>
          <p:cNvPr id="112645" name="Picture 5" descr="D:\BM workshop\pics\laptop-1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04800" y="1219200"/>
            <a:ext cx="2743200" cy="2743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2858" y="0"/>
            <a:ext cx="9146858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15" name="Picture 3" descr="D:\BM workshop\pics\shuffle_blue.jpg"/>
          <p:cNvPicPr>
            <a:picLocks noChangeAspect="1" noChangeArrowheads="1"/>
          </p:cNvPicPr>
          <p:nvPr/>
        </p:nvPicPr>
        <p:blipFill>
          <a:blip r:embed="rId2" cstate="print"/>
          <a:srcRect l="3125" t="19531" r="3125" b="23438"/>
          <a:stretch>
            <a:fillRect/>
          </a:stretch>
        </p:blipFill>
        <p:spPr bwMode="auto">
          <a:xfrm>
            <a:off x="0" y="457200"/>
            <a:ext cx="9144000" cy="5562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 r="5983"/>
          <a:stretch>
            <a:fillRect/>
          </a:stretch>
        </p:blipFill>
        <p:spPr bwMode="auto">
          <a:xfrm>
            <a:off x="-1" y="1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786586"/>
            <a:ext cx="9144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800" dirty="0" smtClean="0">
                <a:solidFill>
                  <a:srgbClr val="FFFF00"/>
                </a:solidFill>
                <a:latin typeface="H_Techno" pitchFamily="18" charset="-78"/>
                <a:cs typeface="H_Techno" pitchFamily="18" charset="-78"/>
              </a:rPr>
              <a:t>ارزش پيشنهادی</a:t>
            </a:r>
          </a:p>
          <a:p>
            <a:pPr algn="ctr" rtl="1"/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یعنی راضی کردن مشتری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3" cstate="print"/>
          <a:srcRect r="5983"/>
          <a:stretch>
            <a:fillRect/>
          </a:stretch>
        </p:blipFill>
        <p:spPr bwMode="auto">
          <a:xfrm>
            <a:off x="-1" y="1"/>
            <a:ext cx="9144001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D0D0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0" y="786586"/>
            <a:ext cx="914400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800" dirty="0" smtClean="0">
                <a:solidFill>
                  <a:srgbClr val="FFFF00"/>
                </a:solidFill>
                <a:latin typeface="H_Techno" pitchFamily="18" charset="-78"/>
                <a:cs typeface="H_Techno" pitchFamily="18" charset="-78"/>
              </a:rPr>
              <a:t>ارزش پيشنهادی</a:t>
            </a:r>
          </a:p>
          <a:p>
            <a:pPr algn="ctr" rtl="1"/>
            <a:r>
              <a:rPr lang="fa-IR" sz="4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یعنی راضی کردن مشتری</a:t>
            </a:r>
            <a:endParaRPr lang="en-US" sz="4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925431"/>
            <a:ext cx="91440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مردم محصول را نمی‌خرند، آنها پول می‌دهند تا</a:t>
            </a:r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 </a:t>
            </a:r>
          </a:p>
          <a:p>
            <a:pPr algn="ctr" rtl="1"/>
            <a:r>
              <a:rPr lang="fa-IR" sz="9600" dirty="0" smtClean="0">
                <a:ln>
                  <a:solidFill>
                    <a:sysClr val="windowText" lastClr="000000"/>
                  </a:solidFill>
                </a:ln>
                <a:solidFill>
                  <a:srgbClr val="FFFF00"/>
                </a:solidFill>
                <a:latin typeface="H_Techno" pitchFamily="18" charset="-78"/>
                <a:cs typeface="H_Techno" pitchFamily="18" charset="-78"/>
              </a:rPr>
              <a:t>کارشان انجام شود</a:t>
            </a:r>
            <a:endParaRPr lang="en-US" sz="9600" dirty="0">
              <a:ln>
                <a:solidFill>
                  <a:sysClr val="windowText" lastClr="000000"/>
                </a:solidFill>
              </a:ln>
              <a:solidFill>
                <a:srgbClr val="FFFF00"/>
              </a:solidFill>
              <a:latin typeface="H_Techno" pitchFamily="18" charset="-78"/>
              <a:cs typeface="H_Techno" pitchFamily="18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590675" y="6183868"/>
            <a:ext cx="20481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 smtClean="0">
                <a:solidFill>
                  <a:schemeClr val="bg1"/>
                </a:solidFill>
              </a:rPr>
              <a:t>Clayton Christensen</a:t>
            </a: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676</Words>
  <Application>Microsoft Office PowerPoint</Application>
  <PresentationFormat>On-screen Show (4:3)</PresentationFormat>
  <Paragraphs>188</Paragraphs>
  <Slides>47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9" baseType="lpstr">
      <vt:lpstr>Arial</vt:lpstr>
      <vt:lpstr>Calibri</vt:lpstr>
      <vt:lpstr>A Chamran</vt:lpstr>
      <vt:lpstr>A Rezvan</vt:lpstr>
      <vt:lpstr>H_Techno</vt:lpstr>
      <vt:lpstr>Courier New</vt:lpstr>
      <vt:lpstr>Iranian Sans</vt:lpstr>
      <vt:lpstr>B Homa</vt:lpstr>
      <vt:lpstr>B Titr</vt:lpstr>
      <vt:lpstr>B Vahid</vt:lpstr>
      <vt:lpstr>A KORDi</vt:lpstr>
      <vt:lpstr>B Yekan</vt:lpstr>
      <vt:lpstr>B Ali</vt:lpstr>
      <vt:lpstr>Dast Nevis</vt:lpstr>
      <vt:lpstr>B Koodak</vt:lpstr>
      <vt:lpstr>A Fetne</vt:lpstr>
      <vt:lpstr>B Traffic</vt:lpstr>
      <vt:lpstr>A Rezvan-fat</vt:lpstr>
      <vt:lpstr>B Zar</vt:lpstr>
      <vt:lpstr>Elm</vt:lpstr>
      <vt:lpstr>B Elm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</vt:vector>
  </TitlesOfParts>
  <Company>NPSoft.ir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NPSoft</dc:creator>
  <cp:lastModifiedBy>NPSoft</cp:lastModifiedBy>
  <cp:revision>45</cp:revision>
  <dcterms:created xsi:type="dcterms:W3CDTF">2015-06-28T10:16:29Z</dcterms:created>
  <dcterms:modified xsi:type="dcterms:W3CDTF">2015-07-23T19:10:24Z</dcterms:modified>
</cp:coreProperties>
</file>